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1_42FE811D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67" r:id="rId4"/>
    <p:sldId id="258" r:id="rId5"/>
    <p:sldId id="262" r:id="rId6"/>
    <p:sldId id="263" r:id="rId7"/>
    <p:sldId id="265" r:id="rId8"/>
    <p:sldId id="260" r:id="rId9"/>
    <p:sldId id="266" r:id="rId10"/>
    <p:sldId id="261" r:id="rId11"/>
    <p:sldId id="264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7A195C-CE2F-63B4-9C3F-62CC4D0F0997}" name="Greta E Freeman" initials="GF" userId="S::gef47@nau.edu::cc107afe-a560-41c6-a063-036af10e492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3E4D"/>
    <a:srgbClr val="0A1D2F"/>
    <a:srgbClr val="174881"/>
    <a:srgbClr val="073764"/>
    <a:srgbClr val="1E1E3A"/>
    <a:srgbClr val="242424"/>
    <a:srgbClr val="404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4"/>
  </p:normalViewPr>
  <p:slideViewPr>
    <p:cSldViewPr snapToGrid="0">
      <p:cViewPr varScale="1">
        <p:scale>
          <a:sx n="104" d="100"/>
          <a:sy n="104" d="100"/>
        </p:scale>
        <p:origin x="2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gretafreeman\Downloads\Finalpoints_attribute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519BE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896-2140-8F6C-9D33031F32F6}"/>
              </c:ext>
            </c:extLst>
          </c:dPt>
          <c:dPt>
            <c:idx val="1"/>
            <c:bubble3D val="0"/>
            <c:spPr>
              <a:solidFill>
                <a:srgbClr val="B2464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896-2140-8F6C-9D33031F32F6}"/>
              </c:ext>
            </c:extLst>
          </c:dPt>
          <c:dPt>
            <c:idx val="2"/>
            <c:bubble3D val="0"/>
            <c:spPr>
              <a:solidFill>
                <a:srgbClr val="C651D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896-2140-8F6C-9D33031F32F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896-2140-8F6C-9D33031F32F6}"/>
              </c:ext>
            </c:extLst>
          </c:dPt>
          <c:dPt>
            <c:idx val="4"/>
            <c:bubble3D val="0"/>
            <c:spPr>
              <a:solidFill>
                <a:srgbClr val="0091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896-2140-8F6C-9D33031F32F6}"/>
              </c:ext>
            </c:extLst>
          </c:dPt>
          <c:dPt>
            <c:idx val="5"/>
            <c:bubble3D val="0"/>
            <c:spPr>
              <a:solidFill>
                <a:srgbClr val="EF7E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896-2140-8F6C-9D33031F32F6}"/>
              </c:ext>
            </c:extLst>
          </c:dPt>
          <c:dLbls>
            <c:dLbl>
              <c:idx val="0"/>
              <c:layout>
                <c:manualLayout>
                  <c:x val="-8.2922518595199377E-2"/>
                  <c:y val="-0.2359444474299693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896-2140-8F6C-9D33031F32F6}"/>
                </c:ext>
              </c:extLst>
            </c:dLbl>
            <c:dLbl>
              <c:idx val="1"/>
              <c:layout>
                <c:manualLayout>
                  <c:x val="0.11785804762079802"/>
                  <c:y val="0.1393907815818556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896-2140-8F6C-9D33031F32F6}"/>
                </c:ext>
              </c:extLst>
            </c:dLbl>
            <c:dLbl>
              <c:idx val="2"/>
              <c:layout>
                <c:manualLayout>
                  <c:x val="-4.7563773064554428E-2"/>
                  <c:y val="0.1542352526104520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896-2140-8F6C-9D33031F32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Extract_finalpo1!$N$5:$N$10</c:f>
              <c:strCache>
                <c:ptCount val="6"/>
                <c:pt idx="0">
                  <c:v>sm</c:v>
                </c:pt>
                <c:pt idx="1">
                  <c:v>cm</c:v>
                </c:pt>
                <c:pt idx="2">
                  <c:v>pm</c:v>
                </c:pt>
                <c:pt idx="3">
                  <c:v>other</c:v>
                </c:pt>
                <c:pt idx="4">
                  <c:v>cmx</c:v>
                </c:pt>
                <c:pt idx="5">
                  <c:v>smx</c:v>
                </c:pt>
              </c:strCache>
            </c:strRef>
          </c:cat>
          <c:val>
            <c:numRef>
              <c:f>Extract_finalpo1!$O$5:$O$10</c:f>
              <c:numCache>
                <c:formatCode>General</c:formatCode>
                <c:ptCount val="6"/>
                <c:pt idx="0">
                  <c:v>23940</c:v>
                </c:pt>
                <c:pt idx="1">
                  <c:v>6884</c:v>
                </c:pt>
                <c:pt idx="2">
                  <c:v>2420</c:v>
                </c:pt>
                <c:pt idx="3">
                  <c:v>776</c:v>
                </c:pt>
                <c:pt idx="4">
                  <c:v>774</c:v>
                </c:pt>
                <c:pt idx="5">
                  <c:v>693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896-2140-8F6C-9D33031F32F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48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01_42FE811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FBDDAB4-6026-5C47-B2AF-47DC45FEE645}" authorId="{CD7A195C-CE2F-63B4-9C3F-62CC4D0F0997}" created="2024-04-03T19:45:24.24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23975453" sldId="257"/>
      <ac:spMk id="3" creationId="{ECD6CB1B-0FDA-F4B0-8500-1355BCF4F503}"/>
    </ac:deMkLst>
    <p188:pos x="2084187" y="1711294"/>
    <p188:txBody>
      <a:bodyPr/>
      <a:lstStyle/>
      <a:p>
        <a:r>
          <a:rPr lang="en-US"/>
          <a:t>processes that are thought to create these mounds are linked with subsurfaces pressures and material
could contain organic materials
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B5334-E55B-3643-92D9-D81E05A2A3E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4D45-29FB-6D45-A5C9-656F9656C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22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B5334-E55B-3643-92D9-D81E05A2A3E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4D45-29FB-6D45-A5C9-656F9656C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61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B5334-E55B-3643-92D9-D81E05A2A3E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4D45-29FB-6D45-A5C9-656F9656C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86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B5334-E55B-3643-92D9-D81E05A2A3E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4D45-29FB-6D45-A5C9-656F9656C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69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B5334-E55B-3643-92D9-D81E05A2A3E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4D45-29FB-6D45-A5C9-656F9656C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54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B5334-E55B-3643-92D9-D81E05A2A3E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4D45-29FB-6D45-A5C9-656F9656C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07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B5334-E55B-3643-92D9-D81E05A2A3E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4D45-29FB-6D45-A5C9-656F9656C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45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B5334-E55B-3643-92D9-D81E05A2A3E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4D45-29FB-6D45-A5C9-656F9656C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28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B5334-E55B-3643-92D9-D81E05A2A3E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4D45-29FB-6D45-A5C9-656F9656C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39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B5334-E55B-3643-92D9-D81E05A2A3E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4D45-29FB-6D45-A5C9-656F9656C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55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B5334-E55B-3643-92D9-D81E05A2A3E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4D45-29FB-6D45-A5C9-656F9656C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71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8EBB5334-E55B-3643-92D9-D81E05A2A3E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9F104D45-29FB-6D45-A5C9-656F9656C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66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microsoft.com/office/2018/10/relationships/comments" Target="../comments/modernComment_101_42FE811D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chart" Target="../charts/chart1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surface&#10;&#10;Description automatically generated">
            <a:extLst>
              <a:ext uri="{FF2B5EF4-FFF2-40B4-BE49-F238E27FC236}">
                <a16:creationId xmlns:a16="http://schemas.microsoft.com/office/drawing/2014/main" id="{46E41488-4AE9-4D07-B875-346288ABA3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r="3112" b="1"/>
          <a:stretch/>
        </p:blipFill>
        <p:spPr>
          <a:xfrm>
            <a:off x="0" y="1"/>
            <a:ext cx="12192000" cy="68579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2F29DD-EC7C-D02D-78C2-B00BC00F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00454"/>
            <a:ext cx="9144000" cy="290051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400" b="1" i="0" dirty="0">
                <a:effectLst/>
                <a:cs typeface="Times New Roman" panose="02020603050405020304" pitchFamily="18" charset="0"/>
              </a:rPr>
              <a:t>Mapping Mounds in Utopia Planitia to Investigate the Origin of Martian Volcanic Features</a:t>
            </a:r>
            <a:endParaRPr lang="en-US" sz="13800" dirty="0"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35440C-F3D0-D3B9-9162-762AF5C7F4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64266"/>
            <a:ext cx="9144000" cy="109839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Greta Freeman, Northern Arizona University</a:t>
            </a:r>
          </a:p>
          <a:p>
            <a:r>
              <a:rPr lang="en-US" sz="2000" dirty="0">
                <a:solidFill>
                  <a:srgbClr val="FFFFFF"/>
                </a:solidFill>
              </a:rPr>
              <a:t>Chris Okubo, USGS Astrogeology Science Center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3CDBC-7B23-FAE6-F8D4-C342FF1CA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306" y="0"/>
            <a:ext cx="1033265" cy="13794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5C527B-44AC-38E2-80BD-79F8DC109540}"/>
              </a:ext>
            </a:extLst>
          </p:cNvPr>
          <p:cNvSpPr txBox="1"/>
          <p:nvPr/>
        </p:nvSpPr>
        <p:spPr>
          <a:xfrm>
            <a:off x="61551" y="6372263"/>
            <a:ext cx="494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Arizona Space Grant Symposium April 20, 2024</a:t>
            </a:r>
          </a:p>
        </p:txBody>
      </p:sp>
      <p:pic>
        <p:nvPicPr>
          <p:cNvPr id="1026" name="Picture 2" descr="USGS Astrogeology (@USGS_AstroGeo) / X">
            <a:extLst>
              <a:ext uri="{FF2B5EF4-FFF2-40B4-BE49-F238E27FC236}">
                <a16:creationId xmlns:a16="http://schemas.microsoft.com/office/drawing/2014/main" id="{E98099D8-0C4E-A9D3-DF8C-201AF561B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r="40"/>
          <a:stretch/>
        </p:blipFill>
        <p:spPr bwMode="auto">
          <a:xfrm>
            <a:off x="152400" y="64705"/>
            <a:ext cx="1033265" cy="103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B551C02-DC6B-42C1-E0B6-DFDDFD8D3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468" y="170833"/>
            <a:ext cx="2137131" cy="53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ASA Insignia Color">
            <a:extLst>
              <a:ext uri="{FF2B5EF4-FFF2-40B4-BE49-F238E27FC236}">
                <a16:creationId xmlns:a16="http://schemas.microsoft.com/office/drawing/2014/main" id="{51F8916C-D4B6-622C-B0D6-6676A6858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52" y="111394"/>
            <a:ext cx="1151430" cy="121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65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E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85BA7-0322-5335-DA9C-940648081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47D85-DA1A-3B94-D9CA-93C4A1DBC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4140"/>
            <a:ext cx="6698673" cy="4351338"/>
          </a:xfrm>
        </p:spPr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en-US" dirty="0"/>
              <a:t>Origin is still unknown</a:t>
            </a:r>
          </a:p>
          <a:p>
            <a:pPr>
              <a:lnSpc>
                <a:spcPct val="200000"/>
              </a:lnSpc>
            </a:pPr>
            <a:r>
              <a:rPr lang="en-US" dirty="0"/>
              <a:t>Mound subcategories vary with elevation</a:t>
            </a:r>
          </a:p>
          <a:p>
            <a:pPr>
              <a:lnSpc>
                <a:spcPct val="200000"/>
              </a:lnSpc>
            </a:pPr>
            <a:r>
              <a:rPr lang="en-US" dirty="0"/>
              <a:t>Distribution along geologic units suggest a relationship between the subsurface history and current mound formations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3C5B9D-9E36-C890-FCC4-6F811393F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1"/>
          <a:stretch/>
        </p:blipFill>
        <p:spPr bwMode="auto">
          <a:xfrm>
            <a:off x="8274837" y="197911"/>
            <a:ext cx="3253952" cy="615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2D47A2-6F5E-7ADD-0DDA-21E31E517FA9}"/>
              </a:ext>
            </a:extLst>
          </p:cNvPr>
          <p:cNvSpPr txBox="1"/>
          <p:nvPr/>
        </p:nvSpPr>
        <p:spPr>
          <a:xfrm>
            <a:off x="9498495" y="2304403"/>
            <a:ext cx="18553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3842BA-3ED2-85BF-4462-8ECF76545F76}"/>
              </a:ext>
            </a:extLst>
          </p:cNvPr>
          <p:cNvSpPr txBox="1"/>
          <p:nvPr/>
        </p:nvSpPr>
        <p:spPr>
          <a:xfrm>
            <a:off x="8274837" y="6349888"/>
            <a:ext cx="325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Fig.3: HiRISE image of possible mud volcanos on Mars (</a:t>
            </a:r>
            <a:r>
              <a:rPr lang="en-US" sz="1400" b="0" i="0" dirty="0">
                <a:effectLst/>
              </a:rPr>
              <a:t>PSP_008548_2205) </a:t>
            </a:r>
            <a:r>
              <a:rPr lang="en-US" sz="1400" b="0" i="0" dirty="0">
                <a:solidFill>
                  <a:srgbClr val="3B3B39"/>
                </a:solidFill>
                <a:effectLst/>
                <a:latin typeface="Times"/>
              </a:rPr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55761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E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338B1-C64B-F340-B11A-74D1FE834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Thank You</a:t>
            </a:r>
          </a:p>
        </p:txBody>
      </p:sp>
      <p:pic>
        <p:nvPicPr>
          <p:cNvPr id="5" name="Content Placeholder 4" descr="A cat sitting on a desk with a computer&#10;&#10;Description automatically generated">
            <a:extLst>
              <a:ext uri="{FF2B5EF4-FFF2-40B4-BE49-F238E27FC236}">
                <a16:creationId xmlns:a16="http://schemas.microsoft.com/office/drawing/2014/main" id="{D699FB0B-F8BC-673C-BA8A-ED2453D4E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574151" y="1106176"/>
            <a:ext cx="5928407" cy="44463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34B829-88FC-E31F-CFF1-C735D4B562E7}"/>
              </a:ext>
            </a:extLst>
          </p:cNvPr>
          <p:cNvSpPr txBox="1"/>
          <p:nvPr/>
        </p:nvSpPr>
        <p:spPr>
          <a:xfrm>
            <a:off x="838200" y="1632910"/>
            <a:ext cx="48332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I’d like to thank the following people who have advised me and supported my research goals throughout this project: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FA479F-53DD-BA57-61E7-AD0098D52070}"/>
              </a:ext>
            </a:extLst>
          </p:cNvPr>
          <p:cNvSpPr txBox="1"/>
          <p:nvPr/>
        </p:nvSpPr>
        <p:spPr>
          <a:xfrm>
            <a:off x="1719943" y="3840095"/>
            <a:ext cx="3951514" cy="1969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Chris Okubo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Holly Buban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Paloma Davidson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14570C-1DE1-08B6-5B96-4BD358C4A4A8}"/>
              </a:ext>
            </a:extLst>
          </p:cNvPr>
          <p:cNvSpPr txBox="1"/>
          <p:nvPr/>
        </p:nvSpPr>
        <p:spPr>
          <a:xfrm>
            <a:off x="7315202" y="6293532"/>
            <a:ext cx="4446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Fig. 4: My cat, Ivan, helping map mound locations using JMARS over winter break</a:t>
            </a:r>
          </a:p>
        </p:txBody>
      </p:sp>
    </p:spTree>
    <p:extLst>
      <p:ext uri="{BB962C8B-B14F-4D97-AF65-F5344CB8AC3E}">
        <p14:creationId xmlns:p14="http://schemas.microsoft.com/office/powerpoint/2010/main" val="3381153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E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F8C4-0F2D-D62A-9D1F-A36BA7A9C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3E4E7-8DC0-AB6A-8D95-E3311DD50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effectLst/>
              </a:rPr>
              <a:t>NASA. (n.d.). </a:t>
            </a:r>
            <a:r>
              <a:rPr lang="en-US" sz="2600" i="1" dirty="0">
                <a:effectLst/>
              </a:rPr>
              <a:t>Image gallery</a:t>
            </a:r>
            <a:r>
              <a:rPr lang="en-US" sz="2600" dirty="0">
                <a:effectLst/>
              </a:rPr>
              <a:t>. NASA. https://</a:t>
            </a:r>
            <a:r>
              <a:rPr lang="en-US" sz="2600" dirty="0" err="1">
                <a:effectLst/>
              </a:rPr>
              <a:t>attic.gsfc.nasa.gov</a:t>
            </a:r>
            <a:r>
              <a:rPr lang="en-US" sz="2600" dirty="0">
                <a:effectLst/>
              </a:rPr>
              <a:t>/mola/</a:t>
            </a:r>
            <a:r>
              <a:rPr lang="en-US" sz="2600" dirty="0" err="1">
                <a:effectLst/>
              </a:rPr>
              <a:t>images.html</a:t>
            </a:r>
            <a:r>
              <a:rPr lang="en-US" sz="2600" dirty="0">
                <a:effectLst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effectLst/>
              </a:rPr>
              <a:t>Karuga, J. (2017, September 14). </a:t>
            </a:r>
            <a:r>
              <a:rPr lang="en-US" sz="2600" i="1" dirty="0">
                <a:effectLst/>
              </a:rPr>
              <a:t>What is a mud volcano?</a:t>
            </a:r>
            <a:r>
              <a:rPr lang="en-US" sz="2600" dirty="0">
                <a:effectLst/>
              </a:rPr>
              <a:t>. </a:t>
            </a:r>
            <a:r>
              <a:rPr lang="en-US" sz="2600" dirty="0" err="1">
                <a:effectLst/>
              </a:rPr>
              <a:t>WorldAtlas</a:t>
            </a:r>
            <a:r>
              <a:rPr lang="en-US" sz="2600" dirty="0">
                <a:effectLst/>
              </a:rPr>
              <a:t>. https://</a:t>
            </a:r>
            <a:r>
              <a:rPr lang="en-US" sz="2600" dirty="0" err="1">
                <a:effectLst/>
              </a:rPr>
              <a:t>www.worldatlas.com</a:t>
            </a:r>
            <a:r>
              <a:rPr lang="en-US" sz="2600" dirty="0">
                <a:effectLst/>
              </a:rPr>
              <a:t>/articles/what-is-a-mud-</a:t>
            </a:r>
            <a:r>
              <a:rPr lang="en-US" sz="2600" dirty="0" err="1">
                <a:effectLst/>
              </a:rPr>
              <a:t>volcano.html</a:t>
            </a:r>
            <a:r>
              <a:rPr lang="en-US" sz="2600" dirty="0">
                <a:effectLst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600" i="1" dirty="0">
                <a:effectLst/>
              </a:rPr>
              <a:t>Salton Sea mud volcanoes near Niland, CA</a:t>
            </a:r>
            <a:r>
              <a:rPr lang="en-US" sz="2600" dirty="0">
                <a:effectLst/>
              </a:rPr>
              <a:t>. </a:t>
            </a:r>
            <a:r>
              <a:rPr lang="en-US" sz="2600" dirty="0" err="1">
                <a:effectLst/>
              </a:rPr>
              <a:t>TheHotFlashPacker.com</a:t>
            </a:r>
            <a:r>
              <a:rPr lang="en-US" sz="2600" dirty="0">
                <a:effectLst/>
              </a:rPr>
              <a:t>. (2019, May 30). https://</a:t>
            </a:r>
            <a:r>
              <a:rPr lang="en-US" sz="2600" dirty="0" err="1">
                <a:effectLst/>
              </a:rPr>
              <a:t>thehotflashpacker.com</a:t>
            </a:r>
            <a:r>
              <a:rPr lang="en-US" sz="2600" dirty="0">
                <a:effectLst/>
              </a:rPr>
              <a:t>/</a:t>
            </a:r>
            <a:r>
              <a:rPr lang="en-US" sz="2600" dirty="0" err="1">
                <a:effectLst/>
              </a:rPr>
              <a:t>salton</a:t>
            </a:r>
            <a:r>
              <a:rPr lang="en-US" sz="2600" dirty="0">
                <a:effectLst/>
              </a:rPr>
              <a:t>-sea-mud-volcanoes/ </a:t>
            </a:r>
          </a:p>
          <a:p>
            <a:pPr>
              <a:lnSpc>
                <a:spcPct val="150000"/>
              </a:lnSpc>
            </a:pPr>
            <a:r>
              <a:rPr lang="en-US" sz="2600" i="1" dirty="0">
                <a:effectLst/>
              </a:rPr>
              <a:t>Mystery mounds in southern </a:t>
            </a:r>
            <a:r>
              <a:rPr lang="en-US" sz="2600" i="1" dirty="0" err="1">
                <a:effectLst/>
              </a:rPr>
              <a:t>Acidalia</a:t>
            </a:r>
            <a:r>
              <a:rPr lang="en-US" sz="2600" i="1" dirty="0">
                <a:effectLst/>
              </a:rPr>
              <a:t> Planitia (PSP_008548_2205)</a:t>
            </a:r>
            <a:r>
              <a:rPr lang="en-US" sz="2600" dirty="0">
                <a:effectLst/>
              </a:rPr>
              <a:t>. HiRISE. (n.d.). https://</a:t>
            </a:r>
            <a:r>
              <a:rPr lang="en-US" sz="2600" dirty="0" err="1">
                <a:effectLst/>
              </a:rPr>
              <a:t>hirise.lpl.arizona.edu</a:t>
            </a:r>
            <a:r>
              <a:rPr lang="en-US" sz="2600" dirty="0">
                <a:effectLst/>
              </a:rPr>
              <a:t>/PSP_008548_2205 </a:t>
            </a: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914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D2F">
            <a:alpha val="6172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706F0C3-8EFF-595F-5BD2-FC5E431AE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" r="24183"/>
          <a:stretch/>
        </p:blipFill>
        <p:spPr bwMode="auto">
          <a:xfrm>
            <a:off x="4796900" y="1123841"/>
            <a:ext cx="7155753" cy="47661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E85FCD-6233-D41B-EAA1-49A0EB2CD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5" y="446853"/>
            <a:ext cx="10515600" cy="1133693"/>
          </a:xfrm>
        </p:spPr>
        <p:txBody>
          <a:bodyPr>
            <a:normAutofit/>
          </a:bodyPr>
          <a:lstStyle/>
          <a:p>
            <a:r>
              <a:rPr lang="en-US" b="1" dirty="0"/>
              <a:t>Background</a:t>
            </a:r>
            <a:endParaRPr lang="en-US" sz="5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6CB1B-0FDA-F4B0-8500-1355BCF4F503}"/>
              </a:ext>
            </a:extLst>
          </p:cNvPr>
          <p:cNvSpPr>
            <a:spLocks/>
          </p:cNvSpPr>
          <p:nvPr/>
        </p:nvSpPr>
        <p:spPr>
          <a:xfrm>
            <a:off x="419862" y="1423813"/>
            <a:ext cx="3958700" cy="4166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defTabSz="333756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 is Utopia Planitia?</a:t>
            </a:r>
          </a:p>
          <a:p>
            <a:pPr marL="342900" indent="-342900" defTabSz="333756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significant about this region?</a:t>
            </a:r>
          </a:p>
          <a:p>
            <a:pPr marL="342900" indent="-342900" defTabSz="333756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Project goal: </a:t>
            </a:r>
          </a:p>
          <a:p>
            <a:pPr marL="342900" indent="-342900" defTabSz="333756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336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6B24D2A-B4AB-407B-EC27-E69108DB1AB3}"/>
              </a:ext>
            </a:extLst>
          </p:cNvPr>
          <p:cNvSpPr/>
          <p:nvPr/>
        </p:nvSpPr>
        <p:spPr>
          <a:xfrm>
            <a:off x="9843417" y="1806383"/>
            <a:ext cx="1586524" cy="1514409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D5D24B-2CDA-9679-DD38-364BDCF8F829}"/>
              </a:ext>
            </a:extLst>
          </p:cNvPr>
          <p:cNvSpPr txBox="1"/>
          <p:nvPr/>
        </p:nvSpPr>
        <p:spPr>
          <a:xfrm>
            <a:off x="10154014" y="2300045"/>
            <a:ext cx="985568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3756">
              <a:spcAft>
                <a:spcPts val="600"/>
              </a:spcAft>
            </a:pPr>
            <a:r>
              <a:rPr lang="en-US" sz="116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Utopia Planitia</a:t>
            </a:r>
            <a:endParaRPr lang="en-US" sz="1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829844-6A15-FAD7-05CB-FE17C3BF3BDE}"/>
              </a:ext>
            </a:extLst>
          </p:cNvPr>
          <p:cNvSpPr txBox="1"/>
          <p:nvPr/>
        </p:nvSpPr>
        <p:spPr>
          <a:xfrm>
            <a:off x="836675" y="3865770"/>
            <a:ext cx="3517829" cy="2545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ea typeface="Arial" panose="020B0604020202020204" pitchFamily="34" charset="0"/>
              </a:rPr>
              <a:t>T</a:t>
            </a:r>
            <a:r>
              <a:rPr lang="en-US" sz="1800" dirty="0">
                <a:effectLst/>
                <a:ea typeface="Arial" panose="020B0604020202020204" pitchFamily="34" charset="0"/>
              </a:rPr>
              <a:t>o get a statistical idea of the elevation distribution of mound proportions and to characterize the spatial relationship between volcanic features with the surrounding geologic units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B0027F-F002-7121-EE76-A6BF71208FDF}"/>
              </a:ext>
            </a:extLst>
          </p:cNvPr>
          <p:cNvSpPr txBox="1"/>
          <p:nvPr/>
        </p:nvSpPr>
        <p:spPr>
          <a:xfrm>
            <a:off x="4774621" y="5889960"/>
            <a:ext cx="7155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Fig. 1: Global topographic map of Mars  (NASA)</a:t>
            </a:r>
          </a:p>
        </p:txBody>
      </p:sp>
    </p:spTree>
    <p:extLst>
      <p:ext uri="{BB962C8B-B14F-4D97-AF65-F5344CB8AC3E}">
        <p14:creationId xmlns:p14="http://schemas.microsoft.com/office/powerpoint/2010/main" val="112397545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E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A mud volcano at Gobustan National Park in Azerbaijan.">
            <a:extLst>
              <a:ext uri="{FF2B5EF4-FFF2-40B4-BE49-F238E27FC236}">
                <a16:creationId xmlns:a16="http://schemas.microsoft.com/office/drawing/2014/main" id="{09D96C4E-7D5C-37E1-D62F-F2C29EAE1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059" y="1813718"/>
            <a:ext cx="3322638" cy="21923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mud volcano in Azerbaijan, which may be similar to those that once existed on Mars">
            <a:extLst>
              <a:ext uri="{FF2B5EF4-FFF2-40B4-BE49-F238E27FC236}">
                <a16:creationId xmlns:a16="http://schemas.microsoft.com/office/drawing/2014/main" id="{27F1DB38-0635-5294-3954-7AF72FD72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059" y="4071143"/>
            <a:ext cx="3322638" cy="21923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alton Sea Mud Volcanoes near Niland, CA - TheHotFlashPacker.com">
            <a:extLst>
              <a:ext uri="{FF2B5EF4-FFF2-40B4-BE49-F238E27FC236}">
                <a16:creationId xmlns:a16="http://schemas.microsoft.com/office/drawing/2014/main" id="{6D90D565-F266-7E29-FF22-EDF073614B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838" y="1813718"/>
            <a:ext cx="5954713" cy="44497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12DC0A-D98D-48EC-0422-913C52BF2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Terrestrial Mud Volcano Examples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16988-0C33-C2D7-E00A-3A34B8AB8D98}"/>
              </a:ext>
            </a:extLst>
          </p:cNvPr>
          <p:cNvSpPr txBox="1"/>
          <p:nvPr/>
        </p:nvSpPr>
        <p:spPr>
          <a:xfrm>
            <a:off x="5146838" y="6263481"/>
            <a:ext cx="176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(Karuga, 2017)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7F522A-7E03-A40E-80CD-C0AE055A6733}"/>
              </a:ext>
            </a:extLst>
          </p:cNvPr>
          <p:cNvSpPr txBox="1"/>
          <p:nvPr/>
        </p:nvSpPr>
        <p:spPr>
          <a:xfrm>
            <a:off x="1631536" y="6278869"/>
            <a:ext cx="2426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</a:t>
            </a:r>
            <a:r>
              <a:rPr lang="en-US" sz="1400" dirty="0">
                <a:effectLst/>
              </a:rPr>
              <a:t>Salton Sea mud volcanoes)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83888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E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5ED82-E1E0-7E83-6E84-2D47ADF71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Mound Subcategories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AB5077-4D6E-C689-9AC1-CBBEB8176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033128" y="1580856"/>
            <a:ext cx="5157787" cy="823912"/>
          </a:xfrm>
        </p:spPr>
        <p:txBody>
          <a:bodyPr/>
          <a:lstStyle/>
          <a:p>
            <a:pPr algn="ctr"/>
            <a:r>
              <a:rPr lang="en-US" b="0" dirty="0"/>
              <a:t>Smooth Mound</a:t>
            </a:r>
          </a:p>
        </p:txBody>
      </p:sp>
      <p:pic>
        <p:nvPicPr>
          <p:cNvPr id="8" name="Content Placeholder 7" descr="A close-up of a moon&#10;&#10;Description automatically generated">
            <a:extLst>
              <a:ext uri="{FF2B5EF4-FFF2-40B4-BE49-F238E27FC236}">
                <a16:creationId xmlns:a16="http://schemas.microsoft.com/office/drawing/2014/main" id="{4EC85878-5F16-CF03-F8BC-68B4B70E5B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541"/>
          <a:stretch/>
        </p:blipFill>
        <p:spPr>
          <a:xfrm>
            <a:off x="90701" y="2582968"/>
            <a:ext cx="2910131" cy="296287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CAF5FD-8E65-4F9B-1FF4-E987920D49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000677" y="1551194"/>
            <a:ext cx="5183188" cy="823912"/>
          </a:xfrm>
        </p:spPr>
        <p:txBody>
          <a:bodyPr/>
          <a:lstStyle/>
          <a:p>
            <a:pPr algn="ctr"/>
            <a:r>
              <a:rPr lang="en-US" b="0" dirty="0"/>
              <a:t>Pitted Mound</a:t>
            </a:r>
          </a:p>
        </p:txBody>
      </p:sp>
      <p:pic>
        <p:nvPicPr>
          <p:cNvPr id="10" name="Content Placeholder 9" descr="A close-up of a moon surface&#10;&#10;Description automatically generated">
            <a:extLst>
              <a:ext uri="{FF2B5EF4-FFF2-40B4-BE49-F238E27FC236}">
                <a16:creationId xmlns:a16="http://schemas.microsoft.com/office/drawing/2014/main" id="{B7C5F941-F955-9061-CFF2-00108D094DB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5046" r="8924"/>
          <a:stretch/>
        </p:blipFill>
        <p:spPr>
          <a:xfrm>
            <a:off x="3088542" y="2582968"/>
            <a:ext cx="3007458" cy="2962870"/>
          </a:xfrm>
        </p:spPr>
      </p:pic>
      <p:pic>
        <p:nvPicPr>
          <p:cNvPr id="11" name="Content Placeholder 7" descr="A close-up of a moon surface&#10;&#10;Description automatically generated">
            <a:extLst>
              <a:ext uri="{FF2B5EF4-FFF2-40B4-BE49-F238E27FC236}">
                <a16:creationId xmlns:a16="http://schemas.microsoft.com/office/drawing/2014/main" id="{6C807ECC-01AB-60EC-E5AB-8C5BCA86B5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26" r="13087"/>
          <a:stretch/>
        </p:blipFill>
        <p:spPr>
          <a:xfrm>
            <a:off x="6195301" y="2582968"/>
            <a:ext cx="2929648" cy="296287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35F9E26-C017-3280-02A1-4FCDE9EDF4D3}"/>
              </a:ext>
            </a:extLst>
          </p:cNvPr>
          <p:cNvSpPr txBox="1">
            <a:spLocks/>
          </p:cNvSpPr>
          <p:nvPr/>
        </p:nvSpPr>
        <p:spPr>
          <a:xfrm>
            <a:off x="5120288" y="1555851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dirty="0"/>
              <a:t>Cratered Mound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C0581A-9250-C362-BF79-00132678D027}"/>
              </a:ext>
            </a:extLst>
          </p:cNvPr>
          <p:cNvSpPr txBox="1"/>
          <p:nvPr/>
        </p:nvSpPr>
        <p:spPr>
          <a:xfrm>
            <a:off x="6608959" y="5843409"/>
            <a:ext cx="2180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29.124°N, 90.626°E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F2E7BD-7A6E-9858-46FB-B0AF298DA434}"/>
              </a:ext>
            </a:extLst>
          </p:cNvPr>
          <p:cNvSpPr txBox="1"/>
          <p:nvPr/>
        </p:nvSpPr>
        <p:spPr>
          <a:xfrm>
            <a:off x="475061" y="5831996"/>
            <a:ext cx="2141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33.951°N, 90.912°E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3B9EB4D-0FF8-9CB1-A0C4-94B0FD2B67BD}"/>
              </a:ext>
            </a:extLst>
          </p:cNvPr>
          <p:cNvSpPr txBox="1">
            <a:spLocks/>
          </p:cNvSpPr>
          <p:nvPr/>
        </p:nvSpPr>
        <p:spPr>
          <a:xfrm>
            <a:off x="9442297" y="1657453"/>
            <a:ext cx="2467082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dirty="0"/>
              <a:t>Pitted and Cratered Mound</a:t>
            </a:r>
          </a:p>
        </p:txBody>
      </p:sp>
      <p:pic>
        <p:nvPicPr>
          <p:cNvPr id="18" name="Picture 17" descr="A close-up of a moon&#10;&#10;Description automatically generated">
            <a:extLst>
              <a:ext uri="{FF2B5EF4-FFF2-40B4-BE49-F238E27FC236}">
                <a16:creationId xmlns:a16="http://schemas.microsoft.com/office/drawing/2014/main" id="{3DD1A801-1D92-C0EF-C803-25F3AF9818C0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4277" r="8176"/>
          <a:stretch/>
        </p:blipFill>
        <p:spPr>
          <a:xfrm>
            <a:off x="9250377" y="2582967"/>
            <a:ext cx="2850922" cy="29628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58531AE-BB8D-F459-9725-A7D237360F60}"/>
              </a:ext>
            </a:extLst>
          </p:cNvPr>
          <p:cNvSpPr txBox="1"/>
          <p:nvPr/>
        </p:nvSpPr>
        <p:spPr>
          <a:xfrm>
            <a:off x="9634737" y="5831996"/>
            <a:ext cx="2274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</a:rPr>
              <a:t>27.887°N, 99.616°E 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FF776C-25F4-58C0-AACD-321CB1B0ABD2}"/>
              </a:ext>
            </a:extLst>
          </p:cNvPr>
          <p:cNvSpPr txBox="1"/>
          <p:nvPr/>
        </p:nvSpPr>
        <p:spPr>
          <a:xfrm>
            <a:off x="3544964" y="5831996"/>
            <a:ext cx="2194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</a:rPr>
              <a:t>31.579°N, 95.312°E </a:t>
            </a:r>
            <a:endParaRPr lang="en-US" dirty="0">
              <a:effectLst/>
            </a:endParaRPr>
          </a:p>
          <a:p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B2127FE-250C-3B99-3E67-0057DD738DF7}"/>
              </a:ext>
            </a:extLst>
          </p:cNvPr>
          <p:cNvCxnSpPr/>
          <p:nvPr/>
        </p:nvCxnSpPr>
        <p:spPr>
          <a:xfrm flipV="1">
            <a:off x="188624" y="2700918"/>
            <a:ext cx="1302327" cy="0"/>
          </a:xfrm>
          <a:prstGeom prst="line">
            <a:avLst/>
          </a:prstGeom>
          <a:ln w="349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2640C9-5A9A-0C18-34D4-F0E750527DCF}"/>
              </a:ext>
            </a:extLst>
          </p:cNvPr>
          <p:cNvCxnSpPr/>
          <p:nvPr/>
        </p:nvCxnSpPr>
        <p:spPr>
          <a:xfrm flipV="1">
            <a:off x="3209112" y="2692554"/>
            <a:ext cx="1302327" cy="0"/>
          </a:xfrm>
          <a:prstGeom prst="line">
            <a:avLst/>
          </a:prstGeom>
          <a:ln w="349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8B0801-0E91-1599-C843-6023D4456823}"/>
              </a:ext>
            </a:extLst>
          </p:cNvPr>
          <p:cNvCxnSpPr/>
          <p:nvPr/>
        </p:nvCxnSpPr>
        <p:spPr>
          <a:xfrm flipV="1">
            <a:off x="9338373" y="2726472"/>
            <a:ext cx="1302327" cy="0"/>
          </a:xfrm>
          <a:prstGeom prst="line">
            <a:avLst/>
          </a:prstGeom>
          <a:ln w="349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1A549B-9822-D8BB-DC0E-8E81CC3F1088}"/>
              </a:ext>
            </a:extLst>
          </p:cNvPr>
          <p:cNvCxnSpPr/>
          <p:nvPr/>
        </p:nvCxnSpPr>
        <p:spPr>
          <a:xfrm flipV="1">
            <a:off x="6305613" y="2726472"/>
            <a:ext cx="1302327" cy="0"/>
          </a:xfrm>
          <a:prstGeom prst="line">
            <a:avLst/>
          </a:prstGeom>
          <a:ln w="349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423B6EA-A252-3B68-1997-C37ADB165B20}"/>
              </a:ext>
            </a:extLst>
          </p:cNvPr>
          <p:cNvSpPr txBox="1"/>
          <p:nvPr/>
        </p:nvSpPr>
        <p:spPr>
          <a:xfrm>
            <a:off x="3524308" y="2685699"/>
            <a:ext cx="1067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0.5 km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172A8F-311C-BAF4-E320-FD1A991FF772}"/>
              </a:ext>
            </a:extLst>
          </p:cNvPr>
          <p:cNvSpPr txBox="1"/>
          <p:nvPr/>
        </p:nvSpPr>
        <p:spPr>
          <a:xfrm>
            <a:off x="443390" y="2690926"/>
            <a:ext cx="1067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0.5 km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F17D3E-932B-C0FB-9ED5-8C4A64F95689}"/>
              </a:ext>
            </a:extLst>
          </p:cNvPr>
          <p:cNvSpPr txBox="1"/>
          <p:nvPr/>
        </p:nvSpPr>
        <p:spPr>
          <a:xfrm>
            <a:off x="6592162" y="2700918"/>
            <a:ext cx="1067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0.5 km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3E1DD4-BAD1-0448-FBBF-578B1F0D8E4F}"/>
              </a:ext>
            </a:extLst>
          </p:cNvPr>
          <p:cNvSpPr txBox="1"/>
          <p:nvPr/>
        </p:nvSpPr>
        <p:spPr>
          <a:xfrm>
            <a:off x="9653232" y="2726472"/>
            <a:ext cx="1067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0.5 km</a:t>
            </a:r>
          </a:p>
        </p:txBody>
      </p:sp>
    </p:spTree>
    <p:extLst>
      <p:ext uri="{BB962C8B-B14F-4D97-AF65-F5344CB8AC3E}">
        <p14:creationId xmlns:p14="http://schemas.microsoft.com/office/powerpoint/2010/main" val="1184684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E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C86E8-761E-0161-B504-80606A541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Shield Subcategories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FF901-21C4-621B-5E1E-A785EE707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1876" y="1739218"/>
            <a:ext cx="2467082" cy="681037"/>
          </a:xfrm>
        </p:spPr>
        <p:txBody>
          <a:bodyPr/>
          <a:lstStyle/>
          <a:p>
            <a:pPr algn="ctr"/>
            <a:r>
              <a:rPr lang="en-US" b="0" dirty="0"/>
              <a:t>Pitted Shield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B9D8CA3-768C-D756-78CC-F06C99239EEF}"/>
              </a:ext>
            </a:extLst>
          </p:cNvPr>
          <p:cNvSpPr txBox="1">
            <a:spLocks/>
          </p:cNvSpPr>
          <p:nvPr/>
        </p:nvSpPr>
        <p:spPr>
          <a:xfrm>
            <a:off x="199219" y="1596343"/>
            <a:ext cx="2467082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dirty="0"/>
              <a:t>Smooth Shield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FBB02DC-ACF4-E758-1DF1-7EEC5D35501E}"/>
              </a:ext>
            </a:extLst>
          </p:cNvPr>
          <p:cNvSpPr txBox="1">
            <a:spLocks/>
          </p:cNvSpPr>
          <p:nvPr/>
        </p:nvSpPr>
        <p:spPr>
          <a:xfrm>
            <a:off x="6096000" y="1599059"/>
            <a:ext cx="2467082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dirty="0"/>
              <a:t>Cratered Shield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DFBB70A-CF83-2470-A51B-1BFF3CC248B4}"/>
              </a:ext>
            </a:extLst>
          </p:cNvPr>
          <p:cNvSpPr txBox="1">
            <a:spLocks/>
          </p:cNvSpPr>
          <p:nvPr/>
        </p:nvSpPr>
        <p:spPr>
          <a:xfrm>
            <a:off x="992189" y="1833563"/>
            <a:ext cx="2467082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3C30651-0B27-8678-0DDB-E63DF07C949C}"/>
              </a:ext>
            </a:extLst>
          </p:cNvPr>
          <p:cNvSpPr txBox="1">
            <a:spLocks/>
          </p:cNvSpPr>
          <p:nvPr/>
        </p:nvSpPr>
        <p:spPr>
          <a:xfrm>
            <a:off x="9074721" y="1690688"/>
            <a:ext cx="2777709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dirty="0"/>
              <a:t>Pitted and Cratered Shield</a:t>
            </a:r>
          </a:p>
        </p:txBody>
      </p:sp>
      <p:pic>
        <p:nvPicPr>
          <p:cNvPr id="16" name="Picture 15" descr="A close-up of a foot print&#10;&#10;Description automatically generated">
            <a:extLst>
              <a:ext uri="{FF2B5EF4-FFF2-40B4-BE49-F238E27FC236}">
                <a16:creationId xmlns:a16="http://schemas.microsoft.com/office/drawing/2014/main" id="{E49272C8-3F5D-5A08-023B-EAB822C4B3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2"/>
          <a:stretch/>
        </p:blipFill>
        <p:spPr>
          <a:xfrm>
            <a:off x="152212" y="2598581"/>
            <a:ext cx="2851536" cy="29703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341D9A-BF74-00D3-8F7F-FBBC096966CE}"/>
              </a:ext>
            </a:extLst>
          </p:cNvPr>
          <p:cNvSpPr txBox="1"/>
          <p:nvPr/>
        </p:nvSpPr>
        <p:spPr>
          <a:xfrm>
            <a:off x="199219" y="6036206"/>
            <a:ext cx="27575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 only 4 were identified but it is unclear if they are other eroded mounds</a:t>
            </a:r>
          </a:p>
        </p:txBody>
      </p:sp>
      <p:pic>
        <p:nvPicPr>
          <p:cNvPr id="19" name="Picture 18" descr="A close-up of a moon&#10;&#10;Description automatically generated">
            <a:extLst>
              <a:ext uri="{FF2B5EF4-FFF2-40B4-BE49-F238E27FC236}">
                <a16:creationId xmlns:a16="http://schemas.microsoft.com/office/drawing/2014/main" id="{69BFA573-85DE-0558-7AD7-E7098FEACA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70" t="426" r="6559"/>
          <a:stretch/>
        </p:blipFill>
        <p:spPr>
          <a:xfrm>
            <a:off x="3072636" y="2598581"/>
            <a:ext cx="2792541" cy="29575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FF53B74-9FA3-149D-803C-7DDDAAB57041}"/>
              </a:ext>
            </a:extLst>
          </p:cNvPr>
          <p:cNvSpPr txBox="1"/>
          <p:nvPr/>
        </p:nvSpPr>
        <p:spPr>
          <a:xfrm>
            <a:off x="3459271" y="5666874"/>
            <a:ext cx="213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30.697°N, 95.74°E</a:t>
            </a:r>
          </a:p>
        </p:txBody>
      </p:sp>
      <p:pic>
        <p:nvPicPr>
          <p:cNvPr id="24" name="Picture 23" descr="A close-up of a moon&#10;&#10;Description automatically generated">
            <a:extLst>
              <a:ext uri="{FF2B5EF4-FFF2-40B4-BE49-F238E27FC236}">
                <a16:creationId xmlns:a16="http://schemas.microsoft.com/office/drawing/2014/main" id="{E737EB78-13A0-32A0-8CA5-1643B5F09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945" y="2580484"/>
            <a:ext cx="3006843" cy="297021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DA620D8-C16F-6388-C275-752ABDAA3559}"/>
              </a:ext>
            </a:extLst>
          </p:cNvPr>
          <p:cNvSpPr txBox="1"/>
          <p:nvPr/>
        </p:nvSpPr>
        <p:spPr>
          <a:xfrm>
            <a:off x="9458680" y="5666874"/>
            <a:ext cx="215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30.77°N, 96.196°E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AC06F9-2AC0-088C-7ACE-C685D0E28648}"/>
              </a:ext>
            </a:extLst>
          </p:cNvPr>
          <p:cNvSpPr txBox="1"/>
          <p:nvPr/>
        </p:nvSpPr>
        <p:spPr>
          <a:xfrm>
            <a:off x="466705" y="5646353"/>
            <a:ext cx="2370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30.938°N, 89.145°E</a:t>
            </a:r>
          </a:p>
        </p:txBody>
      </p:sp>
      <p:pic>
        <p:nvPicPr>
          <p:cNvPr id="6" name="Picture 5" descr="A close-up of a moon&#10;&#10;Description automatically generated">
            <a:extLst>
              <a:ext uri="{FF2B5EF4-FFF2-40B4-BE49-F238E27FC236}">
                <a16:creationId xmlns:a16="http://schemas.microsoft.com/office/drawing/2014/main" id="{648DD33F-CE4F-1EFC-E65C-3CD61D7347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188"/>
          <a:stretch/>
        </p:blipFill>
        <p:spPr>
          <a:xfrm>
            <a:off x="5934065" y="2598581"/>
            <a:ext cx="3006843" cy="29521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ADB064-D797-80FB-49C1-0761623B0AB7}"/>
              </a:ext>
            </a:extLst>
          </p:cNvPr>
          <p:cNvSpPr txBox="1"/>
          <p:nvPr/>
        </p:nvSpPr>
        <p:spPr>
          <a:xfrm>
            <a:off x="6407710" y="5666874"/>
            <a:ext cx="215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30.708°N, 96.077°E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EAC3210-4D63-015D-FF86-697DD4ACA0D1}"/>
              </a:ext>
            </a:extLst>
          </p:cNvPr>
          <p:cNvCxnSpPr/>
          <p:nvPr/>
        </p:nvCxnSpPr>
        <p:spPr>
          <a:xfrm flipV="1">
            <a:off x="6027214" y="2777118"/>
            <a:ext cx="1302327" cy="0"/>
          </a:xfrm>
          <a:prstGeom prst="line">
            <a:avLst/>
          </a:prstGeom>
          <a:ln w="349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C6F2DB-BF63-5128-3395-5DF19E5C8369}"/>
              </a:ext>
            </a:extLst>
          </p:cNvPr>
          <p:cNvCxnSpPr/>
          <p:nvPr/>
        </p:nvCxnSpPr>
        <p:spPr>
          <a:xfrm flipV="1">
            <a:off x="3166579" y="2758282"/>
            <a:ext cx="1302327" cy="0"/>
          </a:xfrm>
          <a:prstGeom prst="line">
            <a:avLst/>
          </a:prstGeom>
          <a:ln w="349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2BA418F-6C19-BCEB-05AF-26FAE7103D62}"/>
              </a:ext>
            </a:extLst>
          </p:cNvPr>
          <p:cNvCxnSpPr/>
          <p:nvPr/>
        </p:nvCxnSpPr>
        <p:spPr>
          <a:xfrm flipV="1">
            <a:off x="275653" y="2777118"/>
            <a:ext cx="1302327" cy="0"/>
          </a:xfrm>
          <a:prstGeom prst="line">
            <a:avLst/>
          </a:prstGeom>
          <a:ln w="349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C3695E1-7358-7BE8-FA5E-B067AB203BC3}"/>
              </a:ext>
            </a:extLst>
          </p:cNvPr>
          <p:cNvCxnSpPr/>
          <p:nvPr/>
        </p:nvCxnSpPr>
        <p:spPr>
          <a:xfrm flipV="1">
            <a:off x="9145916" y="2758282"/>
            <a:ext cx="1302327" cy="0"/>
          </a:xfrm>
          <a:prstGeom prst="line">
            <a:avLst/>
          </a:prstGeom>
          <a:ln w="349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2F0C943-61DB-F54F-CD43-000BF9672330}"/>
              </a:ext>
            </a:extLst>
          </p:cNvPr>
          <p:cNvSpPr txBox="1"/>
          <p:nvPr/>
        </p:nvSpPr>
        <p:spPr>
          <a:xfrm>
            <a:off x="556035" y="2768017"/>
            <a:ext cx="1067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0.5 km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A70012-CCDC-6141-2F98-8DA774497599}"/>
              </a:ext>
            </a:extLst>
          </p:cNvPr>
          <p:cNvSpPr txBox="1"/>
          <p:nvPr/>
        </p:nvSpPr>
        <p:spPr>
          <a:xfrm>
            <a:off x="3407571" y="2751820"/>
            <a:ext cx="1067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0.5 km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0A1C0F-EB7F-F3F0-45D4-8377D063C71F}"/>
              </a:ext>
            </a:extLst>
          </p:cNvPr>
          <p:cNvSpPr txBox="1"/>
          <p:nvPr/>
        </p:nvSpPr>
        <p:spPr>
          <a:xfrm>
            <a:off x="6307596" y="2768016"/>
            <a:ext cx="1067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0.5 km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69ABA0-1CF4-D51B-F67E-64948B86FA29}"/>
              </a:ext>
            </a:extLst>
          </p:cNvPr>
          <p:cNvSpPr txBox="1"/>
          <p:nvPr/>
        </p:nvSpPr>
        <p:spPr>
          <a:xfrm>
            <a:off x="9475364" y="2751819"/>
            <a:ext cx="1067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0.5 km</a:t>
            </a:r>
          </a:p>
        </p:txBody>
      </p:sp>
    </p:spTree>
    <p:extLst>
      <p:ext uri="{BB962C8B-B14F-4D97-AF65-F5344CB8AC3E}">
        <p14:creationId xmlns:p14="http://schemas.microsoft.com/office/powerpoint/2010/main" val="2081938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E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3166F-B3EB-3C9E-7029-61D3B1A06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413" y="2125659"/>
            <a:ext cx="3735388" cy="461910"/>
          </a:xfrm>
        </p:spPr>
        <p:txBody>
          <a:bodyPr>
            <a:normAutofit/>
          </a:bodyPr>
          <a:lstStyle/>
          <a:p>
            <a:r>
              <a:rPr lang="en-US" sz="2000" b="0" dirty="0"/>
              <a:t>Undivided Shield Complex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962E46-C071-2B34-C625-E35F979E11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14295" y="2115592"/>
            <a:ext cx="2929247" cy="461911"/>
          </a:xfrm>
        </p:spPr>
        <p:txBody>
          <a:bodyPr>
            <a:normAutofit/>
          </a:bodyPr>
          <a:lstStyle/>
          <a:p>
            <a:r>
              <a:rPr lang="en-US" sz="2000" b="0" dirty="0"/>
              <a:t>Smooth Mound Complex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AC80C02-28DA-0F50-BC71-C2FD5C376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Complex Subcategories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387D8B-3D73-FA6C-5451-9EBF007329D8}"/>
              </a:ext>
            </a:extLst>
          </p:cNvPr>
          <p:cNvSpPr txBox="1"/>
          <p:nvPr/>
        </p:nvSpPr>
        <p:spPr>
          <a:xfrm>
            <a:off x="8538599" y="4546321"/>
            <a:ext cx="3231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Pitted Mound Complex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D59EAD-192D-6642-CE55-4F241E5CA3CA}"/>
              </a:ext>
            </a:extLst>
          </p:cNvPr>
          <p:cNvSpPr txBox="1"/>
          <p:nvPr/>
        </p:nvSpPr>
        <p:spPr>
          <a:xfrm>
            <a:off x="8418397" y="2156559"/>
            <a:ext cx="3813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Cratered Mound Complex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E8C7A3-F67B-93C1-0833-63C31EB56070}"/>
              </a:ext>
            </a:extLst>
          </p:cNvPr>
          <p:cNvSpPr txBox="1"/>
          <p:nvPr/>
        </p:nvSpPr>
        <p:spPr>
          <a:xfrm>
            <a:off x="4094956" y="4558815"/>
            <a:ext cx="4128237" cy="589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sz="2000" dirty="0"/>
              <a:t>Pitted and Cratered Mound Complex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BDC161-73CC-F116-3967-B9F847868F81}"/>
              </a:ext>
            </a:extLst>
          </p:cNvPr>
          <p:cNvSpPr txBox="1"/>
          <p:nvPr/>
        </p:nvSpPr>
        <p:spPr>
          <a:xfrm>
            <a:off x="547801" y="4580929"/>
            <a:ext cx="35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Diverse Mound Complex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1DB160-17F0-21A9-91B3-BAE5C04848D9}"/>
              </a:ext>
            </a:extLst>
          </p:cNvPr>
          <p:cNvSpPr txBox="1"/>
          <p:nvPr/>
        </p:nvSpPr>
        <p:spPr>
          <a:xfrm>
            <a:off x="836612" y="1542664"/>
            <a:ext cx="872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</a:rPr>
              <a:t>Mounds that overlap are classified as mound complexes</a:t>
            </a:r>
          </a:p>
        </p:txBody>
      </p:sp>
      <p:pic>
        <p:nvPicPr>
          <p:cNvPr id="4" name="Picture 3" descr="A close-up of a moon&#10;&#10;Description automatically generated">
            <a:extLst>
              <a:ext uri="{FF2B5EF4-FFF2-40B4-BE49-F238E27FC236}">
                <a16:creationId xmlns:a16="http://schemas.microsoft.com/office/drawing/2014/main" id="{CD0C6BBC-581F-38CB-FCED-F6E059FB96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5"/>
          <a:stretch/>
        </p:blipFill>
        <p:spPr>
          <a:xfrm>
            <a:off x="915745" y="2650483"/>
            <a:ext cx="1886674" cy="1895838"/>
          </a:xfrm>
          <a:prstGeom prst="rect">
            <a:avLst/>
          </a:prstGeom>
        </p:spPr>
      </p:pic>
      <p:pic>
        <p:nvPicPr>
          <p:cNvPr id="13" name="Picture 12" descr="A close-up of a rock&#10;&#10;Description automatically generated">
            <a:extLst>
              <a:ext uri="{FF2B5EF4-FFF2-40B4-BE49-F238E27FC236}">
                <a16:creationId xmlns:a16="http://schemas.microsoft.com/office/drawing/2014/main" id="{0E41B4ED-326E-41DE-7879-3396ADAD0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528" y="2630368"/>
            <a:ext cx="1808954" cy="1803336"/>
          </a:xfrm>
          <a:prstGeom prst="rect">
            <a:avLst/>
          </a:prstGeom>
        </p:spPr>
      </p:pic>
      <p:pic>
        <p:nvPicPr>
          <p:cNvPr id="15" name="Picture 14" descr="A footprint in the moon&#10;&#10;Description automatically generated">
            <a:extLst>
              <a:ext uri="{FF2B5EF4-FFF2-40B4-BE49-F238E27FC236}">
                <a16:creationId xmlns:a16="http://schemas.microsoft.com/office/drawing/2014/main" id="{C6FE2678-966D-F3E9-B22C-2E49177F2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257" y="5030001"/>
            <a:ext cx="1715724" cy="1731962"/>
          </a:xfrm>
          <a:prstGeom prst="rect">
            <a:avLst/>
          </a:prstGeom>
        </p:spPr>
      </p:pic>
      <p:pic>
        <p:nvPicPr>
          <p:cNvPr id="17" name="Picture 16" descr="A close up of a surface&#10;&#10;Description automatically generated">
            <a:extLst>
              <a:ext uri="{FF2B5EF4-FFF2-40B4-BE49-F238E27FC236}">
                <a16:creationId xmlns:a16="http://schemas.microsoft.com/office/drawing/2014/main" id="{E8CDB41A-3EB3-4B08-6DC1-19C7A380CC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09"/>
          <a:stretch/>
        </p:blipFill>
        <p:spPr>
          <a:xfrm>
            <a:off x="9024143" y="2675100"/>
            <a:ext cx="1802838" cy="1758604"/>
          </a:xfrm>
          <a:prstGeom prst="rect">
            <a:avLst/>
          </a:prstGeom>
        </p:spPr>
      </p:pic>
      <p:pic>
        <p:nvPicPr>
          <p:cNvPr id="19" name="Picture 18" descr="A close-up of a rock&#10;&#10;Description automatically generated">
            <a:extLst>
              <a:ext uri="{FF2B5EF4-FFF2-40B4-BE49-F238E27FC236}">
                <a16:creationId xmlns:a16="http://schemas.microsoft.com/office/drawing/2014/main" id="{5498DD84-87BA-46B6-4871-C45ADAF2D5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451" y="4981039"/>
            <a:ext cx="1776968" cy="1688120"/>
          </a:xfrm>
          <a:prstGeom prst="rect">
            <a:avLst/>
          </a:prstGeom>
        </p:spPr>
      </p:pic>
      <p:pic>
        <p:nvPicPr>
          <p:cNvPr id="21" name="Picture 20" descr="A close-up of a moon surface&#10;&#10;Description automatically generated">
            <a:extLst>
              <a:ext uri="{FF2B5EF4-FFF2-40B4-BE49-F238E27FC236}">
                <a16:creationId xmlns:a16="http://schemas.microsoft.com/office/drawing/2014/main" id="{25967E1B-2BD1-836A-6E8D-EFDC565D37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1758" y="5152431"/>
            <a:ext cx="1715724" cy="155406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70EE15B-4884-FC8E-D450-D87A9DA5FC88}"/>
              </a:ext>
            </a:extLst>
          </p:cNvPr>
          <p:cNvCxnSpPr>
            <a:cxnSpLocks/>
          </p:cNvCxnSpPr>
          <p:nvPr/>
        </p:nvCxnSpPr>
        <p:spPr>
          <a:xfrm>
            <a:off x="1025451" y="2796382"/>
            <a:ext cx="679524" cy="0"/>
          </a:xfrm>
          <a:prstGeom prst="line">
            <a:avLst/>
          </a:prstGeom>
          <a:ln w="349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9315977-2CD3-62E3-7C81-248F6FD32AA1}"/>
              </a:ext>
            </a:extLst>
          </p:cNvPr>
          <p:cNvSpPr txBox="1"/>
          <p:nvPr/>
        </p:nvSpPr>
        <p:spPr>
          <a:xfrm>
            <a:off x="1025451" y="2805684"/>
            <a:ext cx="1067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0.5 km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11F296F-7CAE-CD25-F970-FDC8929B20B9}"/>
              </a:ext>
            </a:extLst>
          </p:cNvPr>
          <p:cNvCxnSpPr>
            <a:cxnSpLocks/>
          </p:cNvCxnSpPr>
          <p:nvPr/>
        </p:nvCxnSpPr>
        <p:spPr>
          <a:xfrm>
            <a:off x="5371758" y="2717396"/>
            <a:ext cx="679524" cy="0"/>
          </a:xfrm>
          <a:prstGeom prst="line">
            <a:avLst/>
          </a:prstGeom>
          <a:ln w="349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201207D-82F5-47C8-1F0A-4ED6E656EFBD}"/>
              </a:ext>
            </a:extLst>
          </p:cNvPr>
          <p:cNvCxnSpPr>
            <a:cxnSpLocks/>
          </p:cNvCxnSpPr>
          <p:nvPr/>
        </p:nvCxnSpPr>
        <p:spPr>
          <a:xfrm>
            <a:off x="1078758" y="5071510"/>
            <a:ext cx="679524" cy="0"/>
          </a:xfrm>
          <a:prstGeom prst="line">
            <a:avLst/>
          </a:prstGeom>
          <a:ln w="349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E1CFC85-CA30-D266-7E57-3882FB89125F}"/>
              </a:ext>
            </a:extLst>
          </p:cNvPr>
          <p:cNvCxnSpPr>
            <a:cxnSpLocks/>
          </p:cNvCxnSpPr>
          <p:nvPr/>
        </p:nvCxnSpPr>
        <p:spPr>
          <a:xfrm>
            <a:off x="9111257" y="2784250"/>
            <a:ext cx="679524" cy="0"/>
          </a:xfrm>
          <a:prstGeom prst="line">
            <a:avLst/>
          </a:prstGeom>
          <a:ln w="349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5400DC-C3A7-D74F-C4A9-9827832797C7}"/>
              </a:ext>
            </a:extLst>
          </p:cNvPr>
          <p:cNvCxnSpPr>
            <a:cxnSpLocks/>
          </p:cNvCxnSpPr>
          <p:nvPr/>
        </p:nvCxnSpPr>
        <p:spPr>
          <a:xfrm>
            <a:off x="5416476" y="5227754"/>
            <a:ext cx="679524" cy="0"/>
          </a:xfrm>
          <a:prstGeom prst="line">
            <a:avLst/>
          </a:prstGeom>
          <a:ln w="349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BDF40D-BFDD-F45C-010B-40554E010B58}"/>
              </a:ext>
            </a:extLst>
          </p:cNvPr>
          <p:cNvCxnSpPr>
            <a:cxnSpLocks/>
          </p:cNvCxnSpPr>
          <p:nvPr/>
        </p:nvCxnSpPr>
        <p:spPr>
          <a:xfrm>
            <a:off x="9189460" y="5120758"/>
            <a:ext cx="679524" cy="0"/>
          </a:xfrm>
          <a:prstGeom prst="line">
            <a:avLst/>
          </a:prstGeom>
          <a:ln w="349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56DE031-3C74-72AB-FC34-26549AF29B49}"/>
              </a:ext>
            </a:extLst>
          </p:cNvPr>
          <p:cNvSpPr txBox="1"/>
          <p:nvPr/>
        </p:nvSpPr>
        <p:spPr>
          <a:xfrm>
            <a:off x="5379299" y="2705571"/>
            <a:ext cx="1067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0.5 km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3D6CD1-D867-655A-F62F-DCEF9C01A36A}"/>
              </a:ext>
            </a:extLst>
          </p:cNvPr>
          <p:cNvSpPr txBox="1"/>
          <p:nvPr/>
        </p:nvSpPr>
        <p:spPr>
          <a:xfrm>
            <a:off x="1090379" y="5071510"/>
            <a:ext cx="1067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0.5 km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3499ED-F78B-F9A2-CBBB-41B9B9918E66}"/>
              </a:ext>
            </a:extLst>
          </p:cNvPr>
          <p:cNvSpPr txBox="1"/>
          <p:nvPr/>
        </p:nvSpPr>
        <p:spPr>
          <a:xfrm>
            <a:off x="5438288" y="5210009"/>
            <a:ext cx="1067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0.5 km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710D98-1419-9606-1EDA-A2CDDE8ACB66}"/>
              </a:ext>
            </a:extLst>
          </p:cNvPr>
          <p:cNvSpPr txBox="1"/>
          <p:nvPr/>
        </p:nvSpPr>
        <p:spPr>
          <a:xfrm>
            <a:off x="9189460" y="2766617"/>
            <a:ext cx="1067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0.5 km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29F310-E51B-A975-5EB8-B0A7E66E27CC}"/>
              </a:ext>
            </a:extLst>
          </p:cNvPr>
          <p:cNvSpPr txBox="1"/>
          <p:nvPr/>
        </p:nvSpPr>
        <p:spPr>
          <a:xfrm>
            <a:off x="9189460" y="5103454"/>
            <a:ext cx="1067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0.5 km</a:t>
            </a:r>
          </a:p>
        </p:txBody>
      </p:sp>
    </p:spTree>
    <p:extLst>
      <p:ext uri="{BB962C8B-B14F-4D97-AF65-F5344CB8AC3E}">
        <p14:creationId xmlns:p14="http://schemas.microsoft.com/office/powerpoint/2010/main" val="2800988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E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BDC04-A802-AA47-DB13-DCB7F9DCA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Methods</a:t>
            </a:r>
          </a:p>
        </p:txBody>
      </p:sp>
      <p:pic>
        <p:nvPicPr>
          <p:cNvPr id="4" name="Picture 3" descr="A colorful map with red and blue squares&#10;&#10;Description automatically generated with medium confidence">
            <a:extLst>
              <a:ext uri="{FF2B5EF4-FFF2-40B4-BE49-F238E27FC236}">
                <a16:creationId xmlns:a16="http://schemas.microsoft.com/office/drawing/2014/main" id="{A7BBC1E8-BD17-B483-8791-F75128ADB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891" y="1273195"/>
            <a:ext cx="7181957" cy="47193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0794D4-5CF5-E025-473A-FCDA106EEE83}"/>
              </a:ext>
            </a:extLst>
          </p:cNvPr>
          <p:cNvSpPr txBox="1"/>
          <p:nvPr/>
        </p:nvSpPr>
        <p:spPr>
          <a:xfrm>
            <a:off x="318301" y="1424811"/>
            <a:ext cx="410129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JMARS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Used CTX Global Mosaic v1 (Murray Lab) Layer to record mound locations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Mosaic images derived from MRO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35,000 data points mapped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ArcGIS Pro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Attributed mapped points to geologic units and elevations</a:t>
            </a:r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705C21-451F-D90E-CFEF-65ED2F644316}"/>
              </a:ext>
            </a:extLst>
          </p:cNvPr>
          <p:cNvSpPr txBox="1"/>
          <p:nvPr/>
        </p:nvSpPr>
        <p:spPr>
          <a:xfrm>
            <a:off x="4677890" y="6123543"/>
            <a:ext cx="7181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Fig. 2: Topographic map of Utopia Planitia with mapped mounds</a:t>
            </a:r>
          </a:p>
        </p:txBody>
      </p:sp>
    </p:spTree>
    <p:extLst>
      <p:ext uri="{BB962C8B-B14F-4D97-AF65-F5344CB8AC3E}">
        <p14:creationId xmlns:p14="http://schemas.microsoft.com/office/powerpoint/2010/main" val="498174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E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7991-8C83-B150-1B23-C291C47D8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19" y="2766218"/>
            <a:ext cx="10515600" cy="1325563"/>
          </a:xfrm>
        </p:spPr>
        <p:txBody>
          <a:bodyPr/>
          <a:lstStyle/>
          <a:p>
            <a:r>
              <a:rPr lang="en-US" b="1" dirty="0"/>
              <a:t>Results</a:t>
            </a:r>
          </a:p>
        </p:txBody>
      </p:sp>
      <p:pic>
        <p:nvPicPr>
          <p:cNvPr id="28" name="Picture 27" descr="A graph of elevation&#10;&#10;Description automatically generated">
            <a:extLst>
              <a:ext uri="{FF2B5EF4-FFF2-40B4-BE49-F238E27FC236}">
                <a16:creationId xmlns:a16="http://schemas.microsoft.com/office/drawing/2014/main" id="{3C9BA74E-0FCB-5E2B-9208-E2D16A7FB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158"/>
          <a:stretch/>
        </p:blipFill>
        <p:spPr>
          <a:xfrm>
            <a:off x="2279768" y="4280580"/>
            <a:ext cx="4838286" cy="2517209"/>
          </a:xfrm>
          <a:prstGeom prst="rect">
            <a:avLst/>
          </a:prstGeom>
        </p:spPr>
      </p:pic>
      <p:pic>
        <p:nvPicPr>
          <p:cNvPr id="30" name="Picture 29" descr="A graph of blue bars&#10;&#10;Description automatically generated">
            <a:extLst>
              <a:ext uri="{FF2B5EF4-FFF2-40B4-BE49-F238E27FC236}">
                <a16:creationId xmlns:a16="http://schemas.microsoft.com/office/drawing/2014/main" id="{378621FA-7E7C-7936-F1DC-8CD8D6101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7" t="1157" b="3350"/>
          <a:stretch/>
        </p:blipFill>
        <p:spPr>
          <a:xfrm>
            <a:off x="2279768" y="2156702"/>
            <a:ext cx="4838700" cy="2110185"/>
          </a:xfrm>
          <a:prstGeom prst="rect">
            <a:avLst/>
          </a:prstGeom>
        </p:spPr>
      </p:pic>
      <p:pic>
        <p:nvPicPr>
          <p:cNvPr id="32" name="Picture 31" descr="A graph of blue bars&#10;&#10;Description automatically generated">
            <a:extLst>
              <a:ext uri="{FF2B5EF4-FFF2-40B4-BE49-F238E27FC236}">
                <a16:creationId xmlns:a16="http://schemas.microsoft.com/office/drawing/2014/main" id="{4DE85F7B-C394-BD79-B938-1CA4FCDA1B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93"/>
          <a:stretch/>
        </p:blipFill>
        <p:spPr>
          <a:xfrm>
            <a:off x="2279768" y="25568"/>
            <a:ext cx="4838700" cy="2110185"/>
          </a:xfrm>
          <a:prstGeom prst="rect">
            <a:avLst/>
          </a:prstGeom>
        </p:spPr>
      </p:pic>
      <p:pic>
        <p:nvPicPr>
          <p:cNvPr id="34" name="Picture 33" descr="A graph with blue bars&#10;&#10;Description automatically generated">
            <a:extLst>
              <a:ext uri="{FF2B5EF4-FFF2-40B4-BE49-F238E27FC236}">
                <a16:creationId xmlns:a16="http://schemas.microsoft.com/office/drawing/2014/main" id="{819D67B2-B49B-AB97-353D-13A1F38253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560"/>
          <a:stretch/>
        </p:blipFill>
        <p:spPr>
          <a:xfrm>
            <a:off x="7365181" y="25568"/>
            <a:ext cx="4622800" cy="2131134"/>
          </a:xfrm>
          <a:prstGeom prst="rect">
            <a:avLst/>
          </a:prstGeom>
        </p:spPr>
      </p:pic>
      <p:pic>
        <p:nvPicPr>
          <p:cNvPr id="36" name="Picture 35" descr="A graph of blue bars&#10;&#10;Description automatically generated with medium confidence">
            <a:extLst>
              <a:ext uri="{FF2B5EF4-FFF2-40B4-BE49-F238E27FC236}">
                <a16:creationId xmlns:a16="http://schemas.microsoft.com/office/drawing/2014/main" id="{4237B946-8531-7096-EFA8-EA80CB234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5181" y="2156702"/>
            <a:ext cx="4622800" cy="2142273"/>
          </a:xfrm>
          <a:prstGeom prst="rect">
            <a:avLst/>
          </a:prstGeom>
        </p:spPr>
      </p:pic>
      <p:pic>
        <p:nvPicPr>
          <p:cNvPr id="38" name="Picture 37" descr="A graph of elevation&#10;&#10;Description automatically generated">
            <a:extLst>
              <a:ext uri="{FF2B5EF4-FFF2-40B4-BE49-F238E27FC236}">
                <a16:creationId xmlns:a16="http://schemas.microsoft.com/office/drawing/2014/main" id="{39874362-335E-1A5E-4734-34A96619DE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4372" y="4280579"/>
            <a:ext cx="4624418" cy="251720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00155A1-ED2D-2AA6-E8B1-4071A2FBA62D}"/>
              </a:ext>
            </a:extLst>
          </p:cNvPr>
          <p:cNvSpPr/>
          <p:nvPr/>
        </p:nvSpPr>
        <p:spPr>
          <a:xfrm>
            <a:off x="7913077" y="1774210"/>
            <a:ext cx="87923" cy="2808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2B24A60-1632-150A-D89E-F4FABF9CD815}"/>
              </a:ext>
            </a:extLst>
          </p:cNvPr>
          <p:cNvSpPr/>
          <p:nvPr/>
        </p:nvSpPr>
        <p:spPr>
          <a:xfrm>
            <a:off x="11795119" y="1774209"/>
            <a:ext cx="92082" cy="2808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F0200CB-AB14-E684-6FA6-E02454816E3A}"/>
              </a:ext>
            </a:extLst>
          </p:cNvPr>
          <p:cNvSpPr/>
          <p:nvPr/>
        </p:nvSpPr>
        <p:spPr>
          <a:xfrm>
            <a:off x="11795119" y="3803655"/>
            <a:ext cx="87922" cy="320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F22A0F0-A228-F032-BBC6-CBA8EED7A224}"/>
              </a:ext>
            </a:extLst>
          </p:cNvPr>
          <p:cNvSpPr/>
          <p:nvPr/>
        </p:nvSpPr>
        <p:spPr>
          <a:xfrm>
            <a:off x="7950200" y="3962540"/>
            <a:ext cx="138722" cy="1490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45FB9D6-E0C9-B650-9DD0-F7FCE0779709}"/>
              </a:ext>
            </a:extLst>
          </p:cNvPr>
          <p:cNvSpPr/>
          <p:nvPr/>
        </p:nvSpPr>
        <p:spPr>
          <a:xfrm>
            <a:off x="7946216" y="3905344"/>
            <a:ext cx="138722" cy="2154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DCAF0C7-1A25-FDF8-F377-1B7AAD3BE8BA}"/>
              </a:ext>
            </a:extLst>
          </p:cNvPr>
          <p:cNvSpPr/>
          <p:nvPr/>
        </p:nvSpPr>
        <p:spPr>
          <a:xfrm>
            <a:off x="11718918" y="5913056"/>
            <a:ext cx="164123" cy="3350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31AA2DF-5177-83E9-6381-2269FC0C5F66}"/>
              </a:ext>
            </a:extLst>
          </p:cNvPr>
          <p:cNvSpPr/>
          <p:nvPr/>
        </p:nvSpPr>
        <p:spPr>
          <a:xfrm>
            <a:off x="7950200" y="5913056"/>
            <a:ext cx="152400" cy="3350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7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E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3060-A988-1623-9450-6D8A8011A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Results cont.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BC7265-56C1-7240-2248-20F6F2F16F5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67146" y="1576388"/>
            <a:ext cx="6109694" cy="2492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Appears to concentrated around -4000 m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Most common geologic units:</a:t>
            </a:r>
          </a:p>
          <a:p>
            <a:pPr marL="914400" lvl="2" indent="0">
              <a:buNone/>
            </a:pPr>
            <a:endParaRPr lang="en-US" dirty="0"/>
          </a:p>
          <a:p>
            <a:pPr marL="742950" lvl="1" indent="-285750"/>
            <a:endParaRPr lang="en-US" dirty="0"/>
          </a:p>
          <a:p>
            <a:pPr marL="742950" lvl="1" indent="-285750"/>
            <a:endParaRPr lang="en-US" dirty="0"/>
          </a:p>
          <a:p>
            <a:pPr marL="742950" lvl="1" indent="-285750"/>
            <a:endParaRPr lang="en-US" dirty="0"/>
          </a:p>
        </p:txBody>
      </p:sp>
      <p:pic>
        <p:nvPicPr>
          <p:cNvPr id="6" name="Picture 5" descr="A blue graph with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93F1D5AF-9E0D-4F68-D093-06091EE74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114" y="52388"/>
            <a:ext cx="4776960" cy="2114800"/>
          </a:xfrm>
          <a:prstGeom prst="rect">
            <a:avLst/>
          </a:prstGeom>
        </p:spPr>
      </p:pic>
      <p:pic>
        <p:nvPicPr>
          <p:cNvPr id="8" name="Picture 7" descr="A graph of blue bars&#10;&#10;Description automatically generated">
            <a:extLst>
              <a:ext uri="{FF2B5EF4-FFF2-40B4-BE49-F238E27FC236}">
                <a16:creationId xmlns:a16="http://schemas.microsoft.com/office/drawing/2014/main" id="{CBDD154A-5BBE-8D16-67C3-5E96CC7B1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114" y="2218512"/>
            <a:ext cx="4776960" cy="2084492"/>
          </a:xfrm>
          <a:prstGeom prst="rect">
            <a:avLst/>
          </a:prstGeom>
        </p:spPr>
      </p:pic>
      <p:pic>
        <p:nvPicPr>
          <p:cNvPr id="11" name="Picture 10" descr="A graph of elevation&#10;&#10;Description automatically generated">
            <a:extLst>
              <a:ext uri="{FF2B5EF4-FFF2-40B4-BE49-F238E27FC236}">
                <a16:creationId xmlns:a16="http://schemas.microsoft.com/office/drawing/2014/main" id="{612791E2-5A37-303F-1904-2B17CCCEA1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8"/>
          <a:stretch/>
        </p:blipFill>
        <p:spPr>
          <a:xfrm>
            <a:off x="7343114" y="4334892"/>
            <a:ext cx="4750780" cy="244654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C1EA9B5-CAD8-1502-34FB-7D35ACE02C22}"/>
              </a:ext>
            </a:extLst>
          </p:cNvPr>
          <p:cNvSpPr/>
          <p:nvPr/>
        </p:nvSpPr>
        <p:spPr>
          <a:xfrm flipH="1">
            <a:off x="11666852" y="6023008"/>
            <a:ext cx="427042" cy="3001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E1C49E-B1B8-9E92-89E9-1D5B4C43037D}"/>
              </a:ext>
            </a:extLst>
          </p:cNvPr>
          <p:cNvSpPr/>
          <p:nvPr/>
        </p:nvSpPr>
        <p:spPr>
          <a:xfrm flipH="1">
            <a:off x="7913364" y="6023008"/>
            <a:ext cx="427042" cy="3001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146D9A4-42AD-8710-42A9-3FA92F20FA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7988911"/>
              </p:ext>
            </p:extLst>
          </p:nvPr>
        </p:nvGraphicFramePr>
        <p:xfrm>
          <a:off x="4095902" y="3306054"/>
          <a:ext cx="3408210" cy="3279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6FB6ABE-B695-A95C-EA0D-9D603A1C4D2E}"/>
              </a:ext>
            </a:extLst>
          </p:cNvPr>
          <p:cNvSpPr txBox="1"/>
          <p:nvPr/>
        </p:nvSpPr>
        <p:spPr>
          <a:xfrm>
            <a:off x="508000" y="2435150"/>
            <a:ext cx="40789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Hesperian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Age: 3.6 to 3.2 Ga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Volcanic activity and a wetter climate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Middle Amazonian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Age: 3.2 to 2 Ga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Cold, arid climate transition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4B7836-3BBB-2155-8CD9-5BC77313A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6914" y="6451058"/>
            <a:ext cx="2886185" cy="26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09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1859</TotalTime>
  <Words>554</Words>
  <Application>Microsoft Office PowerPoint</Application>
  <PresentationFormat>Widescreen</PresentationFormat>
  <Paragraphs>94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Cordia New</vt:lpstr>
      <vt:lpstr>Times</vt:lpstr>
      <vt:lpstr>Times New Roman</vt:lpstr>
      <vt:lpstr>Office Theme</vt:lpstr>
      <vt:lpstr>Mapping Mounds in Utopia Planitia to Investigate the Origin of Martian Volcanic Features</vt:lpstr>
      <vt:lpstr>Background</vt:lpstr>
      <vt:lpstr>Terrestrial Mud Volcano Examples</vt:lpstr>
      <vt:lpstr>Mound Subcategories</vt:lpstr>
      <vt:lpstr>Shield Subcategories</vt:lpstr>
      <vt:lpstr>Complex Subcategories</vt:lpstr>
      <vt:lpstr>Methods</vt:lpstr>
      <vt:lpstr>Results</vt:lpstr>
      <vt:lpstr>Results cont.</vt:lpstr>
      <vt:lpstr>Conclusion</vt:lpstr>
      <vt:lpstr>Thank You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Greta E Freeman</dc:creator>
  <cp:lastModifiedBy>Michelle A. Coe</cp:lastModifiedBy>
  <cp:revision>12</cp:revision>
  <dcterms:created xsi:type="dcterms:W3CDTF">2024-03-30T21:50:06Z</dcterms:created>
  <dcterms:modified xsi:type="dcterms:W3CDTF">2024-04-09T22:12:28Z</dcterms:modified>
</cp:coreProperties>
</file>